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74" r:id="rId4"/>
    <p:sldId id="278" r:id="rId5"/>
    <p:sldId id="275" r:id="rId6"/>
    <p:sldId id="279" r:id="rId7"/>
    <p:sldId id="276" r:id="rId8"/>
    <p:sldId id="277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8" r:id="rId17"/>
    <p:sldId id="287" r:id="rId18"/>
    <p:sldId id="273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B2EDE9"/>
    <a:srgbClr val="FFEE9E"/>
    <a:srgbClr val="467599"/>
    <a:srgbClr val="D64045"/>
    <a:srgbClr val="EBA0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00" autoAdjust="0"/>
    <p:restoredTop sz="96024"/>
  </p:normalViewPr>
  <p:slideViewPr>
    <p:cSldViewPr snapToGrid="0" showGuides="1">
      <p:cViewPr>
        <p:scale>
          <a:sx n="129" d="100"/>
          <a:sy n="129" d="100"/>
        </p:scale>
        <p:origin x="464" y="144"/>
      </p:cViewPr>
      <p:guideLst>
        <p:guide orient="horz" pos="218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CC4933-CF4A-4002-B801-7796356061A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11749E-DFC5-4C25-89F5-8F8F8943BB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Use digital color histograms to segment regions of interest in an image.</a:t>
          </a:r>
        </a:p>
      </dgm:t>
    </dgm:pt>
    <dgm:pt modelId="{E28BA7AA-496D-4FC4-90CD-E0CC115D9517}" type="parTrans" cxnId="{254C3BFE-1CEE-428D-9EE8-611E71783EF7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DD2FEAB1-5F6F-410E-9AB3-C1B602FAB8FF}" type="sibTrans" cxnId="{254C3BFE-1CEE-428D-9EE8-611E71783EF7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45B455F6-6F02-4A1C-B810-933BCD2DC3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Compare the strengths and limitations of three segmentation techniques.</a:t>
          </a:r>
        </a:p>
      </dgm:t>
    </dgm:pt>
    <dgm:pt modelId="{9CC483B7-CD31-4434-B653-027015793129}" type="parTrans" cxnId="{09F2BF20-C8E3-44BE-AEEC-1E7CF4BB2125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6A5FA6F0-6D0E-4B26-A577-772DBF81108F}" type="sibTrans" cxnId="{09F2BF20-C8E3-44BE-AEEC-1E7CF4BB2125}">
      <dgm:prSet/>
      <dgm:spPr/>
      <dgm:t>
        <a:bodyPr/>
        <a:lstStyle/>
        <a:p>
          <a:pPr>
            <a:lnSpc>
              <a:spcPct val="100000"/>
            </a:lnSpc>
          </a:pPr>
          <a:endParaRPr lang="en-US" sz="2000">
            <a:latin typeface="Bahnschrift Light" panose="020B0502040204020203" pitchFamily="34" charset="0"/>
          </a:endParaRPr>
        </a:p>
      </dgm:t>
    </dgm:pt>
    <dgm:pt modelId="{22D27171-349F-466E-A2ED-632B31F515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Bahnschrift Light" panose="020B0502040204020203" pitchFamily="34" charset="0"/>
            </a:rPr>
            <a:t>Explore how these segmentation techniques have practical applications.</a:t>
          </a:r>
        </a:p>
      </dgm:t>
    </dgm:pt>
    <dgm:pt modelId="{78FF87D8-8D48-4890-9C3C-A8F8C0DD1BD9}" type="parTrans" cxnId="{AD3A632D-75F9-49FE-BA36-BC180FE3BFC0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93FE6D79-0859-41E7-AE82-8B9B6B13C777}" type="sibTrans" cxnId="{AD3A632D-75F9-49FE-BA36-BC180FE3BFC0}">
      <dgm:prSet/>
      <dgm:spPr/>
      <dgm:t>
        <a:bodyPr/>
        <a:lstStyle/>
        <a:p>
          <a:endParaRPr lang="en-US" sz="2000">
            <a:latin typeface="Bahnschrift Light" panose="020B0502040204020203" pitchFamily="34" charset="0"/>
          </a:endParaRPr>
        </a:p>
      </dgm:t>
    </dgm:pt>
    <dgm:pt modelId="{745D4B58-A246-4302-940E-DDE989239F1B}" type="pres">
      <dgm:prSet presAssocID="{51CC4933-CF4A-4002-B801-7796356061A7}" presName="root" presStyleCnt="0">
        <dgm:presLayoutVars>
          <dgm:dir/>
          <dgm:resizeHandles val="exact"/>
        </dgm:presLayoutVars>
      </dgm:prSet>
      <dgm:spPr/>
    </dgm:pt>
    <dgm:pt modelId="{B329C662-D9B8-4415-A9C8-CABB02D5EE1D}" type="pres">
      <dgm:prSet presAssocID="{51CC4933-CF4A-4002-B801-7796356061A7}" presName="container" presStyleCnt="0">
        <dgm:presLayoutVars>
          <dgm:dir/>
          <dgm:resizeHandles val="exact"/>
        </dgm:presLayoutVars>
      </dgm:prSet>
      <dgm:spPr/>
    </dgm:pt>
    <dgm:pt modelId="{FC2108D5-0690-4805-90D4-9873824CE4EC}" type="pres">
      <dgm:prSet presAssocID="{AC11749E-DFC5-4C25-89F5-8F8F8943BBEF}" presName="compNode" presStyleCnt="0"/>
      <dgm:spPr/>
    </dgm:pt>
    <dgm:pt modelId="{20123FB0-AC33-43B8-8F90-34FCF5C4BA59}" type="pres">
      <dgm:prSet presAssocID="{AC11749E-DFC5-4C25-89F5-8F8F8943BBEF}" presName="iconBgRect" presStyleLbl="bgShp" presStyleIdx="0" presStyleCnt="3"/>
      <dgm:spPr>
        <a:solidFill>
          <a:srgbClr val="467599"/>
        </a:solidFill>
      </dgm:spPr>
    </dgm:pt>
    <dgm:pt modelId="{83F23582-A5D4-46FC-AFC4-93D1C27C657F}" type="pres">
      <dgm:prSet presAssocID="{AC11749E-DFC5-4C25-89F5-8F8F8943BB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DBA4E431-0CEA-4587-A5AF-604E52610392}" type="pres">
      <dgm:prSet presAssocID="{AC11749E-DFC5-4C25-89F5-8F8F8943BBEF}" presName="spaceRect" presStyleCnt="0"/>
      <dgm:spPr/>
    </dgm:pt>
    <dgm:pt modelId="{FDD5F411-AEE6-475E-9D34-E04012D9A1F7}" type="pres">
      <dgm:prSet presAssocID="{AC11749E-DFC5-4C25-89F5-8F8F8943BBEF}" presName="textRect" presStyleLbl="revTx" presStyleIdx="0" presStyleCnt="3">
        <dgm:presLayoutVars>
          <dgm:chMax val="1"/>
          <dgm:chPref val="1"/>
        </dgm:presLayoutVars>
      </dgm:prSet>
      <dgm:spPr/>
    </dgm:pt>
    <dgm:pt modelId="{C1502FDB-8F44-4C92-96E6-963642C49B06}" type="pres">
      <dgm:prSet presAssocID="{DD2FEAB1-5F6F-410E-9AB3-C1B602FAB8FF}" presName="sibTrans" presStyleLbl="sibTrans2D1" presStyleIdx="0" presStyleCnt="0"/>
      <dgm:spPr/>
    </dgm:pt>
    <dgm:pt modelId="{3F7885DC-ABB4-4D35-83FB-F9C8FFF6A0DF}" type="pres">
      <dgm:prSet presAssocID="{45B455F6-6F02-4A1C-B810-933BCD2DC383}" presName="compNode" presStyleCnt="0"/>
      <dgm:spPr/>
    </dgm:pt>
    <dgm:pt modelId="{433CB220-DB28-457A-865E-1489E0AC2747}" type="pres">
      <dgm:prSet presAssocID="{45B455F6-6F02-4A1C-B810-933BCD2DC383}" presName="iconBgRect" presStyleLbl="bgShp" presStyleIdx="1" presStyleCnt="3"/>
      <dgm:spPr>
        <a:solidFill>
          <a:srgbClr val="467599"/>
        </a:solidFill>
      </dgm:spPr>
    </dgm:pt>
    <dgm:pt modelId="{9B9E8DB2-9469-4AB0-AEA5-44E34FA44EB4}" type="pres">
      <dgm:prSet presAssocID="{45B455F6-6F02-4A1C-B810-933BCD2DC3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26048E04-07F6-459E-8E64-3E7D620ABF79}" type="pres">
      <dgm:prSet presAssocID="{45B455F6-6F02-4A1C-B810-933BCD2DC383}" presName="spaceRect" presStyleCnt="0"/>
      <dgm:spPr/>
    </dgm:pt>
    <dgm:pt modelId="{1267F325-12BC-405E-BB2C-0B3DDCC85A44}" type="pres">
      <dgm:prSet presAssocID="{45B455F6-6F02-4A1C-B810-933BCD2DC383}" presName="textRect" presStyleLbl="revTx" presStyleIdx="1" presStyleCnt="3">
        <dgm:presLayoutVars>
          <dgm:chMax val="1"/>
          <dgm:chPref val="1"/>
        </dgm:presLayoutVars>
      </dgm:prSet>
      <dgm:spPr/>
    </dgm:pt>
    <dgm:pt modelId="{5088FC95-CFBE-4193-8E4D-E64BD4D2FAEF}" type="pres">
      <dgm:prSet presAssocID="{6A5FA6F0-6D0E-4B26-A577-772DBF81108F}" presName="sibTrans" presStyleLbl="sibTrans2D1" presStyleIdx="0" presStyleCnt="0"/>
      <dgm:spPr/>
    </dgm:pt>
    <dgm:pt modelId="{DFE2A5F5-CE82-4B0E-AC00-00E724A0D850}" type="pres">
      <dgm:prSet presAssocID="{22D27171-349F-466E-A2ED-632B31F515D0}" presName="compNode" presStyleCnt="0"/>
      <dgm:spPr/>
    </dgm:pt>
    <dgm:pt modelId="{788031F0-84DF-4629-A068-EC765445B250}" type="pres">
      <dgm:prSet presAssocID="{22D27171-349F-466E-A2ED-632B31F515D0}" presName="iconBgRect" presStyleLbl="bgShp" presStyleIdx="2" presStyleCnt="3"/>
      <dgm:spPr>
        <a:solidFill>
          <a:srgbClr val="467599"/>
        </a:solidFill>
      </dgm:spPr>
    </dgm:pt>
    <dgm:pt modelId="{5AFFF14F-1E11-4FEF-B840-9E031ED088FE}" type="pres">
      <dgm:prSet presAssocID="{22D27171-349F-466E-A2ED-632B31F515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female with solid fill"/>
        </a:ext>
      </dgm:extLst>
    </dgm:pt>
    <dgm:pt modelId="{5C40F744-464E-4E58-AA12-35E140CECFAF}" type="pres">
      <dgm:prSet presAssocID="{22D27171-349F-466E-A2ED-632B31F515D0}" presName="spaceRect" presStyleCnt="0"/>
      <dgm:spPr/>
    </dgm:pt>
    <dgm:pt modelId="{7D64BE0E-EA48-4D06-8AF9-8ACEA5319979}" type="pres">
      <dgm:prSet presAssocID="{22D27171-349F-466E-A2ED-632B31F515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F2BF20-C8E3-44BE-AEEC-1E7CF4BB2125}" srcId="{51CC4933-CF4A-4002-B801-7796356061A7}" destId="{45B455F6-6F02-4A1C-B810-933BCD2DC383}" srcOrd="1" destOrd="0" parTransId="{9CC483B7-CD31-4434-B653-027015793129}" sibTransId="{6A5FA6F0-6D0E-4B26-A577-772DBF81108F}"/>
    <dgm:cxn modelId="{559FB121-993F-402C-81CE-C0CD1FFF89A0}" type="presOf" srcId="{45B455F6-6F02-4A1C-B810-933BCD2DC383}" destId="{1267F325-12BC-405E-BB2C-0B3DDCC85A44}" srcOrd="0" destOrd="0" presId="urn:microsoft.com/office/officeart/2018/2/layout/IconCircleList"/>
    <dgm:cxn modelId="{AD3A632D-75F9-49FE-BA36-BC180FE3BFC0}" srcId="{51CC4933-CF4A-4002-B801-7796356061A7}" destId="{22D27171-349F-466E-A2ED-632B31F515D0}" srcOrd="2" destOrd="0" parTransId="{78FF87D8-8D48-4890-9C3C-A8F8C0DD1BD9}" sibTransId="{93FE6D79-0859-41E7-AE82-8B9B6B13C777}"/>
    <dgm:cxn modelId="{212D4F63-B1D5-4ADA-A043-BD36C8102F61}" type="presOf" srcId="{DD2FEAB1-5F6F-410E-9AB3-C1B602FAB8FF}" destId="{C1502FDB-8F44-4C92-96E6-963642C49B06}" srcOrd="0" destOrd="0" presId="urn:microsoft.com/office/officeart/2018/2/layout/IconCircleList"/>
    <dgm:cxn modelId="{CB8EE56E-E4C1-4A77-BD01-6FFC457ACAF3}" type="presOf" srcId="{6A5FA6F0-6D0E-4B26-A577-772DBF81108F}" destId="{5088FC95-CFBE-4193-8E4D-E64BD4D2FAEF}" srcOrd="0" destOrd="0" presId="urn:microsoft.com/office/officeart/2018/2/layout/IconCircleList"/>
    <dgm:cxn modelId="{2C967C8F-38E7-4664-9492-9F68BAEF9A17}" type="presOf" srcId="{51CC4933-CF4A-4002-B801-7796356061A7}" destId="{745D4B58-A246-4302-940E-DDE989239F1B}" srcOrd="0" destOrd="0" presId="urn:microsoft.com/office/officeart/2018/2/layout/IconCircleList"/>
    <dgm:cxn modelId="{C0B0369C-1EAC-4640-99F0-9CAA5EB9FE64}" type="presOf" srcId="{AC11749E-DFC5-4C25-89F5-8F8F8943BBEF}" destId="{FDD5F411-AEE6-475E-9D34-E04012D9A1F7}" srcOrd="0" destOrd="0" presId="urn:microsoft.com/office/officeart/2018/2/layout/IconCircleList"/>
    <dgm:cxn modelId="{CE508EC0-BC70-4AF6-9260-A7AD8D22817F}" type="presOf" srcId="{22D27171-349F-466E-A2ED-632B31F515D0}" destId="{7D64BE0E-EA48-4D06-8AF9-8ACEA5319979}" srcOrd="0" destOrd="0" presId="urn:microsoft.com/office/officeart/2018/2/layout/IconCircleList"/>
    <dgm:cxn modelId="{254C3BFE-1CEE-428D-9EE8-611E71783EF7}" srcId="{51CC4933-CF4A-4002-B801-7796356061A7}" destId="{AC11749E-DFC5-4C25-89F5-8F8F8943BBEF}" srcOrd="0" destOrd="0" parTransId="{E28BA7AA-496D-4FC4-90CD-E0CC115D9517}" sibTransId="{DD2FEAB1-5F6F-410E-9AB3-C1B602FAB8FF}"/>
    <dgm:cxn modelId="{1AD8700B-9DB1-4304-B71F-8335460A6987}" type="presParOf" srcId="{745D4B58-A246-4302-940E-DDE989239F1B}" destId="{B329C662-D9B8-4415-A9C8-CABB02D5EE1D}" srcOrd="0" destOrd="0" presId="urn:microsoft.com/office/officeart/2018/2/layout/IconCircleList"/>
    <dgm:cxn modelId="{54621141-F2C6-4153-A0E0-09098E07A57A}" type="presParOf" srcId="{B329C662-D9B8-4415-A9C8-CABB02D5EE1D}" destId="{FC2108D5-0690-4805-90D4-9873824CE4EC}" srcOrd="0" destOrd="0" presId="urn:microsoft.com/office/officeart/2018/2/layout/IconCircleList"/>
    <dgm:cxn modelId="{D2CEF47F-1ED2-4CF1-8128-6D60071039C1}" type="presParOf" srcId="{FC2108D5-0690-4805-90D4-9873824CE4EC}" destId="{20123FB0-AC33-43B8-8F90-34FCF5C4BA59}" srcOrd="0" destOrd="0" presId="urn:microsoft.com/office/officeart/2018/2/layout/IconCircleList"/>
    <dgm:cxn modelId="{FC4A5AA1-7FA7-4658-94FF-98F252756ED4}" type="presParOf" srcId="{FC2108D5-0690-4805-90D4-9873824CE4EC}" destId="{83F23582-A5D4-46FC-AFC4-93D1C27C657F}" srcOrd="1" destOrd="0" presId="urn:microsoft.com/office/officeart/2018/2/layout/IconCircleList"/>
    <dgm:cxn modelId="{9B723E9A-3A43-46FF-8544-7CD6F19A01EB}" type="presParOf" srcId="{FC2108D5-0690-4805-90D4-9873824CE4EC}" destId="{DBA4E431-0CEA-4587-A5AF-604E52610392}" srcOrd="2" destOrd="0" presId="urn:microsoft.com/office/officeart/2018/2/layout/IconCircleList"/>
    <dgm:cxn modelId="{9ED8437D-6BCC-444B-9373-E22B52D55329}" type="presParOf" srcId="{FC2108D5-0690-4805-90D4-9873824CE4EC}" destId="{FDD5F411-AEE6-475E-9D34-E04012D9A1F7}" srcOrd="3" destOrd="0" presId="urn:microsoft.com/office/officeart/2018/2/layout/IconCircleList"/>
    <dgm:cxn modelId="{F3284BED-DC7E-4B2A-9EEA-38043F1D6243}" type="presParOf" srcId="{B329C662-D9B8-4415-A9C8-CABB02D5EE1D}" destId="{C1502FDB-8F44-4C92-96E6-963642C49B06}" srcOrd="1" destOrd="0" presId="urn:microsoft.com/office/officeart/2018/2/layout/IconCircleList"/>
    <dgm:cxn modelId="{C9C70DE8-DB3C-4476-A365-C2F8E4CCF3E9}" type="presParOf" srcId="{B329C662-D9B8-4415-A9C8-CABB02D5EE1D}" destId="{3F7885DC-ABB4-4D35-83FB-F9C8FFF6A0DF}" srcOrd="2" destOrd="0" presId="urn:microsoft.com/office/officeart/2018/2/layout/IconCircleList"/>
    <dgm:cxn modelId="{3C810ACE-C03B-441F-936D-F83C1BCDF037}" type="presParOf" srcId="{3F7885DC-ABB4-4D35-83FB-F9C8FFF6A0DF}" destId="{433CB220-DB28-457A-865E-1489E0AC2747}" srcOrd="0" destOrd="0" presId="urn:microsoft.com/office/officeart/2018/2/layout/IconCircleList"/>
    <dgm:cxn modelId="{014212B0-91A0-4D79-B8FC-58260EC5933A}" type="presParOf" srcId="{3F7885DC-ABB4-4D35-83FB-F9C8FFF6A0DF}" destId="{9B9E8DB2-9469-4AB0-AEA5-44E34FA44EB4}" srcOrd="1" destOrd="0" presId="urn:microsoft.com/office/officeart/2018/2/layout/IconCircleList"/>
    <dgm:cxn modelId="{2364ECF7-8CD5-4408-98C4-2FF1E873A776}" type="presParOf" srcId="{3F7885DC-ABB4-4D35-83FB-F9C8FFF6A0DF}" destId="{26048E04-07F6-459E-8E64-3E7D620ABF79}" srcOrd="2" destOrd="0" presId="urn:microsoft.com/office/officeart/2018/2/layout/IconCircleList"/>
    <dgm:cxn modelId="{BA6D92ED-3A89-4D6E-BA1A-2641988B2C41}" type="presParOf" srcId="{3F7885DC-ABB4-4D35-83FB-F9C8FFF6A0DF}" destId="{1267F325-12BC-405E-BB2C-0B3DDCC85A44}" srcOrd="3" destOrd="0" presId="urn:microsoft.com/office/officeart/2018/2/layout/IconCircleList"/>
    <dgm:cxn modelId="{872684BA-8099-43E5-BE26-136D6B48194A}" type="presParOf" srcId="{B329C662-D9B8-4415-A9C8-CABB02D5EE1D}" destId="{5088FC95-CFBE-4193-8E4D-E64BD4D2FAEF}" srcOrd="3" destOrd="0" presId="urn:microsoft.com/office/officeart/2018/2/layout/IconCircleList"/>
    <dgm:cxn modelId="{0DB4527B-BCCE-4A7F-9688-63B048739AD1}" type="presParOf" srcId="{B329C662-D9B8-4415-A9C8-CABB02D5EE1D}" destId="{DFE2A5F5-CE82-4B0E-AC00-00E724A0D850}" srcOrd="4" destOrd="0" presId="urn:microsoft.com/office/officeart/2018/2/layout/IconCircleList"/>
    <dgm:cxn modelId="{8B0D3F98-7B20-4F36-8480-08FEF5C92DFB}" type="presParOf" srcId="{DFE2A5F5-CE82-4B0E-AC00-00E724A0D850}" destId="{788031F0-84DF-4629-A068-EC765445B250}" srcOrd="0" destOrd="0" presId="urn:microsoft.com/office/officeart/2018/2/layout/IconCircleList"/>
    <dgm:cxn modelId="{674492F0-5A3D-4419-862C-0C24A4DFB36D}" type="presParOf" srcId="{DFE2A5F5-CE82-4B0E-AC00-00E724A0D850}" destId="{5AFFF14F-1E11-4FEF-B840-9E031ED088FE}" srcOrd="1" destOrd="0" presId="urn:microsoft.com/office/officeart/2018/2/layout/IconCircleList"/>
    <dgm:cxn modelId="{F6578E0A-EAD1-4AE3-B1EE-14C5155AF8C3}" type="presParOf" srcId="{DFE2A5F5-CE82-4B0E-AC00-00E724A0D850}" destId="{5C40F744-464E-4E58-AA12-35E140CECFAF}" srcOrd="2" destOrd="0" presId="urn:microsoft.com/office/officeart/2018/2/layout/IconCircleList"/>
    <dgm:cxn modelId="{84F6874B-4523-4B5B-9D91-7DAC563A2815}" type="presParOf" srcId="{DFE2A5F5-CE82-4B0E-AC00-00E724A0D850}" destId="{7D64BE0E-EA48-4D06-8AF9-8ACEA531997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23FB0-AC33-43B8-8F90-34FCF5C4BA59}">
      <dsp:nvSpPr>
        <dsp:cNvPr id="0" name=""/>
        <dsp:cNvSpPr/>
      </dsp:nvSpPr>
      <dsp:spPr>
        <a:xfrm>
          <a:off x="243003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23582-A5D4-46FC-AFC4-93D1C27C657F}">
      <dsp:nvSpPr>
        <dsp:cNvPr id="0" name=""/>
        <dsp:cNvSpPr/>
      </dsp:nvSpPr>
      <dsp:spPr>
        <a:xfrm>
          <a:off x="380849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5F411-AEE6-475E-9D34-E04012D9A1F7}">
      <dsp:nvSpPr>
        <dsp:cNvPr id="0" name=""/>
        <dsp:cNvSpPr/>
      </dsp:nvSpPr>
      <dsp:spPr>
        <a:xfrm>
          <a:off x="1040071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Use digital color histograms to segment regions of interest in an image.</a:t>
          </a:r>
        </a:p>
      </dsp:txBody>
      <dsp:txXfrm>
        <a:off x="1040071" y="740646"/>
        <a:ext cx="1547249" cy="656408"/>
      </dsp:txXfrm>
    </dsp:sp>
    <dsp:sp modelId="{433CB220-DB28-457A-865E-1489E0AC2747}">
      <dsp:nvSpPr>
        <dsp:cNvPr id="0" name=""/>
        <dsp:cNvSpPr/>
      </dsp:nvSpPr>
      <dsp:spPr>
        <a:xfrm>
          <a:off x="2856916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E8DB2-9469-4AB0-AEA5-44E34FA44EB4}">
      <dsp:nvSpPr>
        <dsp:cNvPr id="0" name=""/>
        <dsp:cNvSpPr/>
      </dsp:nvSpPr>
      <dsp:spPr>
        <a:xfrm>
          <a:off x="2994762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7F325-12BC-405E-BB2C-0B3DDCC85A44}">
      <dsp:nvSpPr>
        <dsp:cNvPr id="0" name=""/>
        <dsp:cNvSpPr/>
      </dsp:nvSpPr>
      <dsp:spPr>
        <a:xfrm>
          <a:off x="3653984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Compare the strengths and limitations of three segmentation techniques.</a:t>
          </a:r>
        </a:p>
      </dsp:txBody>
      <dsp:txXfrm>
        <a:off x="3653984" y="740646"/>
        <a:ext cx="1547249" cy="656408"/>
      </dsp:txXfrm>
    </dsp:sp>
    <dsp:sp modelId="{788031F0-84DF-4629-A068-EC765445B250}">
      <dsp:nvSpPr>
        <dsp:cNvPr id="0" name=""/>
        <dsp:cNvSpPr/>
      </dsp:nvSpPr>
      <dsp:spPr>
        <a:xfrm>
          <a:off x="5470830" y="740646"/>
          <a:ext cx="656408" cy="656408"/>
        </a:xfrm>
        <a:prstGeom prst="ellipse">
          <a:avLst/>
        </a:prstGeom>
        <a:solidFill>
          <a:srgbClr val="467599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FF14F-1E11-4FEF-B840-9E031ED088FE}">
      <dsp:nvSpPr>
        <dsp:cNvPr id="0" name=""/>
        <dsp:cNvSpPr/>
      </dsp:nvSpPr>
      <dsp:spPr>
        <a:xfrm>
          <a:off x="5608676" y="878491"/>
          <a:ext cx="380717" cy="3807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4BE0E-EA48-4D06-8AF9-8ACEA5319979}">
      <dsp:nvSpPr>
        <dsp:cNvPr id="0" name=""/>
        <dsp:cNvSpPr/>
      </dsp:nvSpPr>
      <dsp:spPr>
        <a:xfrm>
          <a:off x="6267898" y="740646"/>
          <a:ext cx="1547249" cy="656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hnschrift Light" panose="020B0502040204020203" pitchFamily="34" charset="0"/>
            </a:rPr>
            <a:t>Explore how these segmentation techniques have practical applications.</a:t>
          </a:r>
        </a:p>
      </dsp:txBody>
      <dsp:txXfrm>
        <a:off x="6267898" y="740646"/>
        <a:ext cx="1547249" cy="656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71800" cy="458788"/>
          </a:xfrm>
          <a:prstGeom prst="rect">
            <a:avLst/>
          </a:prstGeom>
        </p:spPr>
        <p:txBody>
          <a:bodyPr vert="horz" lIns="91395" tIns="45698" rIns="91395" bIns="4569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2"/>
            <a:ext cx="2971800" cy="458788"/>
          </a:xfrm>
          <a:prstGeom prst="rect">
            <a:avLst/>
          </a:prstGeom>
        </p:spPr>
        <p:txBody>
          <a:bodyPr vert="horz" lIns="91395" tIns="45698" rIns="91395" bIns="45698" rtlCol="0"/>
          <a:lstStyle>
            <a:lvl1pPr algn="r">
              <a:defRPr sz="1300"/>
            </a:lvl1pPr>
          </a:lstStyle>
          <a:p>
            <a:fld id="{880626DD-15EA-4FF9-B165-DF6441D9A681}" type="datetimeFigureOut">
              <a:rPr lang="en-US" smtClean="0"/>
              <a:t>7/2/23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95" tIns="45698" rIns="91395" bIns="4569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3"/>
            <a:ext cx="5486400" cy="3600450"/>
          </a:xfrm>
          <a:prstGeom prst="rect">
            <a:avLst/>
          </a:prstGeom>
        </p:spPr>
        <p:txBody>
          <a:bodyPr vert="horz" lIns="91395" tIns="45698" rIns="91395" bIns="4569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685217"/>
            <a:ext cx="2971800" cy="458787"/>
          </a:xfrm>
          <a:prstGeom prst="rect">
            <a:avLst/>
          </a:prstGeom>
        </p:spPr>
        <p:txBody>
          <a:bodyPr vert="horz" lIns="91395" tIns="45698" rIns="91395" bIns="4569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7"/>
            <a:ext cx="2971800" cy="458787"/>
          </a:xfrm>
          <a:prstGeom prst="rect">
            <a:avLst/>
          </a:prstGeom>
        </p:spPr>
        <p:txBody>
          <a:bodyPr vert="horz" lIns="91395" tIns="45698" rIns="91395" bIns="45698" rtlCol="0" anchor="b"/>
          <a:lstStyle>
            <a:lvl1pPr algn="r">
              <a:defRPr sz="1300"/>
            </a:lvl1pPr>
          </a:lstStyle>
          <a:p>
            <a:fld id="{DD2AC6CC-40A4-45F7-88E6-7FC0B927D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You've probably seen it on TV, in one of those crime drama shows. They have a blurry photo of a crime scene and they click a few buttons on the computer and magically the photo becomes sharp and clear, so you can make out someone's face, or some lettering on a sign. Surely (like almost everything else on such TV shows) this is just science fiction? Actually, no. It's not. It's real and in this exercise you'll write a program that does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C6CC-40A4-45F7-88E6-7FC0B927D3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4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pattFill prst="dotGrid">
          <a:fgClr>
            <a:srgbClr val="FFC0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A66B2F1D-130F-4B34-5DB3-73C7115D0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04A42D-AE94-8346-1BE4-49CE0719908A}"/>
              </a:ext>
            </a:extLst>
          </p:cNvPr>
          <p:cNvSpPr txBox="1"/>
          <p:nvPr userDrawn="1"/>
        </p:nvSpPr>
        <p:spPr>
          <a:xfrm rot="20687178">
            <a:off x="-16353" y="453289"/>
            <a:ext cx="3142522" cy="321085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prstTxWarp prst="textArchUp">
              <a:avLst>
                <a:gd name="adj" fmla="val 6262915"/>
              </a:avLst>
            </a:prstTxWarp>
            <a:spAutoFit/>
          </a:bodyPr>
          <a:lstStyle/>
          <a:p>
            <a:pPr algn="ctr"/>
            <a:r>
              <a:rPr lang="en-PH" sz="1500" b="0" spc="300" baseline="0" dirty="0">
                <a:solidFill>
                  <a:schemeClr val="tx1"/>
                </a:solidFill>
                <a:effectLst/>
                <a:highlight>
                  <a:srgbClr val="FFEE9E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COMPUTATIONAL</a:t>
            </a:r>
          </a:p>
          <a:p>
            <a:pPr algn="ctr">
              <a:lnSpc>
                <a:spcPts val="1800"/>
              </a:lnSpc>
            </a:pPr>
            <a:r>
              <a:rPr lang="en-PH" sz="2000" b="1" spc="12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 </a:t>
            </a:r>
            <a:r>
              <a:rPr lang="en-PH" sz="2000" b="1" spc="1200" baseline="0" dirty="0">
                <a:solidFill>
                  <a:srgbClr val="002060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IMAGING</a:t>
            </a:r>
            <a:endParaRPr lang="en-PH" sz="1050" b="1" spc="1200" baseline="0" dirty="0">
              <a:solidFill>
                <a:srgbClr val="002060"/>
              </a:solidFill>
              <a:effectLst/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5AA2-CACB-0AA9-D622-1A49222629B9}"/>
              </a:ext>
            </a:extLst>
          </p:cNvPr>
          <p:cNvSpPr txBox="1"/>
          <p:nvPr userDrawn="1"/>
        </p:nvSpPr>
        <p:spPr>
          <a:xfrm>
            <a:off x="1089022" y="1951757"/>
            <a:ext cx="2370471" cy="3416320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r"/>
            <a:r>
              <a:rPr lang="en-PH" sz="21600" spc="450" baseline="0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effectLst>
                  <a:outerShdw dist="88900" dir="8100000" algn="tl">
                    <a:schemeClr val="tx1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</a:rPr>
              <a:t>01</a:t>
            </a:r>
            <a:endParaRPr lang="en-PH" sz="18000" spc="450" baseline="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effectLst>
                <a:outerShdw dist="88900" dir="8100000" algn="tl">
                  <a:schemeClr val="tx1"/>
                </a:outerShdw>
              </a:effectLst>
              <a:latin typeface="Bahnschrift Condensed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401AC-CDC4-6541-9706-B0C3C0DF8980}"/>
              </a:ext>
            </a:extLst>
          </p:cNvPr>
          <p:cNvSpPr txBox="1"/>
          <p:nvPr userDrawn="1"/>
        </p:nvSpPr>
        <p:spPr>
          <a:xfrm>
            <a:off x="923018" y="2165188"/>
            <a:ext cx="2776634" cy="400110"/>
          </a:xfrm>
          <a:prstGeom prst="rect">
            <a:avLst/>
          </a:prstGeom>
          <a:noFill/>
          <a:scene3d>
            <a:camera prst="orthographicFront">
              <a:rot lat="20652000" lon="864000" rev="6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b="0" spc="600" baseline="0" dirty="0">
                <a:solidFill>
                  <a:schemeClr val="tx1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ACTIVITY</a:t>
            </a:r>
            <a:r>
              <a:rPr lang="en-PH" sz="2000" b="0" spc="600" baseline="0" dirty="0">
                <a:solidFill>
                  <a:srgbClr val="FFC000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70B408-8A73-CABA-E1F7-F58EEBB57794}"/>
              </a:ext>
            </a:extLst>
          </p:cNvPr>
          <p:cNvSpPr txBox="1"/>
          <p:nvPr userDrawn="1"/>
        </p:nvSpPr>
        <p:spPr>
          <a:xfrm>
            <a:off x="3318551" y="1659393"/>
            <a:ext cx="5132725" cy="2277547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14200" spc="600" baseline="0" dirty="0">
                <a:ln>
                  <a:noFill/>
                </a:ln>
                <a:solidFill>
                  <a:srgbClr val="B2EDE9"/>
                </a:solidFill>
                <a:effectLst/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MOTION</a:t>
            </a:r>
          </a:p>
        </p:txBody>
      </p:sp>
      <p:pic>
        <p:nvPicPr>
          <p:cNvPr id="17" name="Graphic 16" descr="Planet Saturn">
            <a:extLst>
              <a:ext uri="{FF2B5EF4-FFF2-40B4-BE49-F238E27FC236}">
                <a16:creationId xmlns:a16="http://schemas.microsoft.com/office/drawing/2014/main" id="{3EBAFB79-F7AD-2E2F-42B2-55F8CDB139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239151">
            <a:off x="529739" y="321466"/>
            <a:ext cx="1777197" cy="17771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1D8B48-16D8-14C5-F0CB-517403B9FC8D}"/>
              </a:ext>
            </a:extLst>
          </p:cNvPr>
          <p:cNvSpPr txBox="1"/>
          <p:nvPr userDrawn="1"/>
        </p:nvSpPr>
        <p:spPr>
          <a:xfrm>
            <a:off x="3535578" y="3352652"/>
            <a:ext cx="4745619" cy="1107996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6600" b="0" i="0" spc="600" baseline="0" dirty="0">
                <a:ln>
                  <a:noFill/>
                </a:ln>
                <a:solidFill>
                  <a:srgbClr val="FFEE9E"/>
                </a:solidFill>
                <a:effectLst/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deblurring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019172-19EB-DDD2-38D2-115F39CA89C4}"/>
              </a:ext>
            </a:extLst>
          </p:cNvPr>
          <p:cNvSpPr txBox="1"/>
          <p:nvPr userDrawn="1"/>
        </p:nvSpPr>
        <p:spPr>
          <a:xfrm>
            <a:off x="3533868" y="3350942"/>
            <a:ext cx="4745619" cy="1107996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6600" b="0" i="0" spc="300" baseline="0" dirty="0">
                <a:ln>
                  <a:noFill/>
                </a:ln>
                <a:solidFill>
                  <a:srgbClr val="FFC000"/>
                </a:solidFill>
                <a:effectLst/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deblurring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1523C7-A909-97F0-4496-15DE8F1F8590}"/>
              </a:ext>
            </a:extLst>
          </p:cNvPr>
          <p:cNvSpPr txBox="1"/>
          <p:nvPr userDrawn="1"/>
        </p:nvSpPr>
        <p:spPr>
          <a:xfrm>
            <a:off x="3542432" y="3349232"/>
            <a:ext cx="4745619" cy="1107996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6600" b="0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deblurring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E88B5A-D5C3-3001-24FE-3BCA00C0F393}"/>
              </a:ext>
            </a:extLst>
          </p:cNvPr>
          <p:cNvSpPr txBox="1"/>
          <p:nvPr userDrawn="1"/>
        </p:nvSpPr>
        <p:spPr>
          <a:xfrm>
            <a:off x="3296521" y="1657683"/>
            <a:ext cx="5132725" cy="2277547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14200" spc="300" baseline="0" dirty="0">
                <a:ln>
                  <a:noFill/>
                </a:ln>
                <a:solidFill>
                  <a:srgbClr val="467599"/>
                </a:solidFill>
                <a:effectLst/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MOTION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137E48-8489-5CF5-CB2F-0360ED726DC6}"/>
              </a:ext>
            </a:extLst>
          </p:cNvPr>
          <p:cNvSpPr txBox="1"/>
          <p:nvPr userDrawn="1"/>
        </p:nvSpPr>
        <p:spPr>
          <a:xfrm>
            <a:off x="3274491" y="1666247"/>
            <a:ext cx="5132725" cy="2277547"/>
          </a:xfrm>
          <a:prstGeom prst="rect">
            <a:avLst/>
          </a:prstGeom>
          <a:noFill/>
          <a:scene3d>
            <a:camera prst="orthographicFront">
              <a:rot lat="20651912" lon="861116" rev="7765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14200" spc="0" baseline="0" dirty="0">
                <a:ln>
                  <a:noFill/>
                </a:ln>
                <a:solidFill>
                  <a:srgbClr val="002060"/>
                </a:solidFill>
                <a:effectLst/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MOTION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0D3D1-FB3B-405A-23A7-B055DB4AEB08}"/>
              </a:ext>
            </a:extLst>
          </p:cNvPr>
          <p:cNvSpPr txBox="1"/>
          <p:nvPr userDrawn="1"/>
        </p:nvSpPr>
        <p:spPr>
          <a:xfrm>
            <a:off x="5146822" y="5024040"/>
            <a:ext cx="3599620" cy="86748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br>
              <a:rPr lang="en-PH" sz="2000" b="0" spc="300" baseline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PH" sz="1500" b="0" spc="300" baseline="0" dirty="0">
                <a:solidFill>
                  <a:schemeClr val="tx1"/>
                </a:solidFill>
                <a:effectLst/>
                <a:highlight>
                  <a:srgbClr val="FFEE9E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SUBMITTED BY:</a:t>
            </a:r>
          </a:p>
          <a:p>
            <a:pPr algn="ctr">
              <a:lnSpc>
                <a:spcPts val="1800"/>
              </a:lnSpc>
            </a:pPr>
            <a:r>
              <a:rPr lang="en-PH" sz="2000" b="1" spc="12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 </a:t>
            </a:r>
            <a:r>
              <a:rPr lang="en-PH" sz="2000" b="1" spc="300" baseline="0" dirty="0">
                <a:solidFill>
                  <a:srgbClr val="002060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RENE L.PRINCIPE JR.</a:t>
            </a:r>
            <a:endParaRPr lang="en-PH" sz="1050" b="1" spc="300" baseline="0" dirty="0">
              <a:solidFill>
                <a:srgbClr val="002060"/>
              </a:solidFill>
              <a:effectLst/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47295A-419A-457D-24A4-7816D8031A30}"/>
              </a:ext>
            </a:extLst>
          </p:cNvPr>
          <p:cNvSpPr txBox="1"/>
          <p:nvPr userDrawn="1"/>
        </p:nvSpPr>
        <p:spPr>
          <a:xfrm>
            <a:off x="4931098" y="5706741"/>
            <a:ext cx="4024664" cy="867482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>
            <a:spAutoFit/>
          </a:bodyPr>
          <a:lstStyle/>
          <a:p>
            <a:pPr algn="ctr"/>
            <a:br>
              <a:rPr lang="en-PH" sz="2000" b="0" spc="300" baseline="0" dirty="0">
                <a:solidFill>
                  <a:schemeClr val="tx1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</a:br>
            <a:r>
              <a:rPr lang="en-PH" sz="1500" b="0" spc="300" baseline="0" dirty="0">
                <a:solidFill>
                  <a:schemeClr val="tx1"/>
                </a:solidFill>
                <a:effectLst/>
                <a:highlight>
                  <a:srgbClr val="FFC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SUBMITTED TO:</a:t>
            </a:r>
          </a:p>
          <a:p>
            <a:pPr algn="ctr">
              <a:lnSpc>
                <a:spcPts val="1800"/>
              </a:lnSpc>
            </a:pPr>
            <a:r>
              <a:rPr lang="en-PH" sz="2000" b="1" spc="300" baseline="0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Verdana" panose="020B0604030504040204" pitchFamily="34" charset="0"/>
              </a:rPr>
              <a:t>DR. MARICOR N. SORIANO</a:t>
            </a:r>
            <a:endParaRPr lang="en-PH" sz="1050" b="1" spc="300" baseline="0" dirty="0">
              <a:solidFill>
                <a:schemeClr val="tx1"/>
              </a:solidFill>
              <a:effectLst/>
              <a:latin typeface="Bahnschrift" panose="020B0502040204020203" pitchFamily="34" charset="0"/>
              <a:ea typeface="Verdana" panose="020B0604030504040204" pitchFamily="34" charset="0"/>
            </a:endParaRPr>
          </a:p>
        </p:txBody>
      </p:sp>
      <p:pic>
        <p:nvPicPr>
          <p:cNvPr id="36" name="Graphic 35" descr="A flying paper airplane">
            <a:extLst>
              <a:ext uri="{FF2B5EF4-FFF2-40B4-BE49-F238E27FC236}">
                <a16:creationId xmlns:a16="http://schemas.microsoft.com/office/drawing/2014/main" id="{8A399E99-0B1F-39F2-46D2-4CB9F9E3A3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87371">
            <a:off x="2151340" y="458374"/>
            <a:ext cx="2263577" cy="2263577"/>
          </a:xfrm>
          <a:prstGeom prst="rect">
            <a:avLst/>
          </a:prstGeom>
        </p:spPr>
      </p:pic>
      <p:pic>
        <p:nvPicPr>
          <p:cNvPr id="40" name="Graphic 39" descr="A microscope">
            <a:extLst>
              <a:ext uri="{FF2B5EF4-FFF2-40B4-BE49-F238E27FC236}">
                <a16:creationId xmlns:a16="http://schemas.microsoft.com/office/drawing/2014/main" id="{30F7BD34-D352-8E20-CD9C-16AA1A698A6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9960" y="4910001"/>
            <a:ext cx="2069172" cy="2069172"/>
          </a:xfrm>
          <a:prstGeom prst="rect">
            <a:avLst/>
          </a:prstGeom>
        </p:spPr>
      </p:pic>
      <p:pic>
        <p:nvPicPr>
          <p:cNvPr id="42" name="Graphic 41" descr="A robot with a raised arm">
            <a:extLst>
              <a:ext uri="{FF2B5EF4-FFF2-40B4-BE49-F238E27FC236}">
                <a16:creationId xmlns:a16="http://schemas.microsoft.com/office/drawing/2014/main" id="{F92644DE-114E-47D3-69AA-74FCDBBED65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399660" y="4233645"/>
            <a:ext cx="3028482" cy="3028482"/>
          </a:xfrm>
          <a:prstGeom prst="rect">
            <a:avLst/>
          </a:prstGeom>
        </p:spPr>
      </p:pic>
      <p:pic>
        <p:nvPicPr>
          <p:cNvPr id="48" name="Graphic 47" descr="Planet earth and moon">
            <a:extLst>
              <a:ext uri="{FF2B5EF4-FFF2-40B4-BE49-F238E27FC236}">
                <a16:creationId xmlns:a16="http://schemas.microsoft.com/office/drawing/2014/main" id="{529BB696-EF99-271C-57A1-424DC2E40E0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43430" y="-192829"/>
            <a:ext cx="2277547" cy="22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15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4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4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2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87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4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949242"/>
            <a:ext cx="8058151" cy="117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60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57200" y="187697"/>
            <a:ext cx="8229600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outerShdw dist="38100" dir="8100000" algn="tr" rotWithShape="0">
                    <a:srgbClr val="FFC000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 objectives</a:t>
            </a:r>
            <a:endParaRPr dirty="0"/>
          </a:p>
        </p:txBody>
      </p:sp>
      <p:pic>
        <p:nvPicPr>
          <p:cNvPr id="42" name="Graphic 41" descr="A puzzle">
            <a:extLst>
              <a:ext uri="{FF2B5EF4-FFF2-40B4-BE49-F238E27FC236}">
                <a16:creationId xmlns:a16="http://schemas.microsoft.com/office/drawing/2014/main" id="{7B11378C-27AA-1673-7712-BDE19253E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79" y="-242655"/>
            <a:ext cx="1939156" cy="1939156"/>
          </a:xfrm>
          <a:prstGeom prst="rect">
            <a:avLst/>
          </a:prstGeom>
          <a:effectLst>
            <a:outerShdw dist="25400" dir="8100000" algn="tr" rotWithShape="0">
              <a:srgbClr val="FFC000"/>
            </a:outerShdw>
          </a:effec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00206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FFC000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693759-34FC-FBCE-ABBE-AA6FD7E86521}"/>
              </a:ext>
            </a:extLst>
          </p:cNvPr>
          <p:cNvGrpSpPr/>
          <p:nvPr userDrawn="1"/>
        </p:nvGrpSpPr>
        <p:grpSpPr>
          <a:xfrm>
            <a:off x="457200" y="2078912"/>
            <a:ext cx="6509208" cy="1143536"/>
            <a:chOff x="457200" y="3429000"/>
            <a:chExt cx="6509208" cy="1143536"/>
          </a:xfrm>
        </p:grpSpPr>
        <p:sp>
          <p:nvSpPr>
            <p:cNvPr id="13" name="Google Shape;28;p31">
              <a:extLst>
                <a:ext uri="{FF2B5EF4-FFF2-40B4-BE49-F238E27FC236}">
                  <a16:creationId xmlns:a16="http://schemas.microsoft.com/office/drawing/2014/main" id="{69155587-274E-3D4D-6FAB-37A2307CD7B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57200" y="3791354"/>
              <a:ext cx="6509208" cy="619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Arial"/>
                <a:buNone/>
                <a:defRPr sz="6000" b="1" i="0" u="none" strike="noStrike" cap="none">
                  <a:ln w="0">
                    <a:noFill/>
                  </a:ln>
                  <a:solidFill>
                    <a:srgbClr val="D64045"/>
                  </a:solidFill>
                  <a:effectLst>
                    <a:outerShdw dist="38100" dir="8100000" algn="tr" rotWithShape="0">
                      <a:srgbClr val="467599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spc="-300" dirty="0">
                  <a:solidFill>
                    <a:srgbClr val="FFC000"/>
                  </a:solidFill>
                  <a:effectLst>
                    <a:outerShdw dist="38100" dir="8100000" algn="tr" rotWithShape="0">
                      <a:srgbClr val="002060"/>
                    </a:outerShdw>
                  </a:effectLst>
                  <a:latin typeface="Bahnschrift SemiBold" panose="020B0502040204020203" pitchFamily="34" charset="0"/>
                </a:rPr>
                <a:t>		 key observations</a:t>
              </a:r>
            </a:p>
          </p:txBody>
        </p:sp>
        <p:pic>
          <p:nvPicPr>
            <p:cNvPr id="14" name="Graphic 13" descr="A lightbulb">
              <a:extLst>
                <a:ext uri="{FF2B5EF4-FFF2-40B4-BE49-F238E27FC236}">
                  <a16:creationId xmlns:a16="http://schemas.microsoft.com/office/drawing/2014/main" id="{4C2D8F07-5D0C-A510-D9CA-C7FEBE01B7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6030" t="10286" r="16030" b="10286"/>
            <a:stretch/>
          </p:blipFill>
          <p:spPr>
            <a:xfrm>
              <a:off x="457200" y="3429000"/>
              <a:ext cx="978154" cy="1143536"/>
            </a:xfrm>
            <a:prstGeom prst="rect">
              <a:avLst/>
            </a:prstGeom>
            <a:effectLst>
              <a:outerShdw dist="25400" dir="8100000" algn="tr" rotWithShape="0">
                <a:srgbClr val="002060"/>
              </a:outerShdw>
            </a:effectLst>
          </p:spPr>
        </p:pic>
      </p:grp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3293354"/>
            <a:ext cx="8058152" cy="215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12896" lvl="0" indent="-214313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§"/>
              <a:defRPr sz="20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16" name="Google Shape;29;p31">
            <a:extLst>
              <a:ext uri="{FF2B5EF4-FFF2-40B4-BE49-F238E27FC236}">
                <a16:creationId xmlns:a16="http://schemas.microsoft.com/office/drawing/2014/main" id="{D8622480-41A5-CA42-51F1-3E2BDB6802F4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628648" y="5816603"/>
            <a:ext cx="8058152" cy="468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70033" lvl="0" indent="-17145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Wingdings" panose="05000000000000000000" pitchFamily="2" charset="2"/>
              <a:buChar char="§"/>
              <a:defRPr sz="1200" spc="0">
                <a:solidFill>
                  <a:srgbClr val="C00000"/>
                </a:solidFill>
                <a:effectLst/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GITHUB:</a:t>
            </a:r>
          </a:p>
          <a:p>
            <a:r>
              <a:rPr lang="en-PH" dirty="0"/>
              <a:t>GOOGLE DRIVE:</a:t>
            </a:r>
          </a:p>
          <a:p>
            <a:endParaRPr lang="en-P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4850B-96CC-FEF3-5F30-A7761AB3B5A0}"/>
              </a:ext>
            </a:extLst>
          </p:cNvPr>
          <p:cNvSpPr txBox="1"/>
          <p:nvPr userDrawn="1"/>
        </p:nvSpPr>
        <p:spPr>
          <a:xfrm>
            <a:off x="536051" y="54472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PH" sz="1800" b="1" spc="600" baseline="0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 SOURCE CODE</a:t>
            </a:r>
          </a:p>
        </p:txBody>
      </p:sp>
      <p:pic>
        <p:nvPicPr>
          <p:cNvPr id="2" name="Graphic 1" descr="Planet earth and moon">
            <a:extLst>
              <a:ext uri="{FF2B5EF4-FFF2-40B4-BE49-F238E27FC236}">
                <a16:creationId xmlns:a16="http://schemas.microsoft.com/office/drawing/2014/main" id="{018DA0F3-64BE-B213-A9B2-2B57FF06F9F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0562" y="5975203"/>
            <a:ext cx="1035339" cy="10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9;p31">
            <a:extLst>
              <a:ext uri="{FF2B5EF4-FFF2-40B4-BE49-F238E27FC236}">
                <a16:creationId xmlns:a16="http://schemas.microsoft.com/office/drawing/2014/main" id="{D933B60E-9596-75BF-40EF-1D954957F451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628649" y="1325161"/>
            <a:ext cx="8058151" cy="2137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sp>
        <p:nvSpPr>
          <p:cNvPr id="27" name="Google Shape;28;p31">
            <a:extLst>
              <a:ext uri="{FF2B5EF4-FFF2-40B4-BE49-F238E27FC236}">
                <a16:creationId xmlns:a16="http://schemas.microsoft.com/office/drawing/2014/main" id="{F9EBFDC1-A551-FD54-3832-55F976F86C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628648" y="592963"/>
            <a:ext cx="8058151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 sz="6000" b="1" spc="-300">
                <a:ln w="0">
                  <a:noFill/>
                </a:ln>
                <a:solidFill>
                  <a:srgbClr val="002060"/>
                </a:solidFill>
                <a:effectLst>
                  <a:outerShdw dist="50800" dir="8100000" algn="tr" rotWithShape="0">
                    <a:srgbClr val="FFC000"/>
                  </a:outerShdw>
                </a:effectLst>
                <a:latin typeface="Bahnschrift SemiBold" panose="020B0502040204020203" pitchFamily="34" charset="0"/>
                <a:cs typeface="Helvetica" panose="020B0604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	reflection</a:t>
            </a:r>
            <a:endParaRPr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C0EA192-0932-FEAE-9E17-3AF1158A6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00206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997149A-AE92-98E3-B00D-1C6E247F5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rgbClr val="FFC000"/>
                </a:solidFill>
                <a:latin typeface="Bahnschrift Condensed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Google Shape;28;p31">
            <a:extLst>
              <a:ext uri="{FF2B5EF4-FFF2-40B4-BE49-F238E27FC236}">
                <a16:creationId xmlns:a16="http://schemas.microsoft.com/office/drawing/2014/main" id="{69155587-274E-3D4D-6FAB-37A2307CD7B0}"/>
              </a:ext>
            </a:extLst>
          </p:cNvPr>
          <p:cNvSpPr txBox="1">
            <a:spLocks/>
          </p:cNvSpPr>
          <p:nvPr userDrawn="1"/>
        </p:nvSpPr>
        <p:spPr>
          <a:xfrm>
            <a:off x="457200" y="3788044"/>
            <a:ext cx="5773918" cy="61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  <a:defRPr sz="6000" b="1" i="0" u="none" strike="noStrike" cap="none">
                <a:ln w="0">
                  <a:noFill/>
                </a:ln>
                <a:solidFill>
                  <a:srgbClr val="D64045"/>
                </a:solidFill>
                <a:effectLst>
                  <a:outerShdw dist="38100" dir="8100000" algn="tr" rotWithShape="0">
                    <a:srgbClr val="467599"/>
                  </a:outerShdw>
                </a:effectLst>
                <a:latin typeface="Bahnschrift 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>
                <a:solidFill>
                  <a:srgbClr val="FFC000"/>
                </a:solidFill>
                <a:effectLst>
                  <a:outerShdw dist="50800" dir="8100000" algn="tr" rotWithShape="0">
                    <a:srgbClr val="002060"/>
                  </a:outerShdw>
                </a:effectLst>
              </a:rPr>
              <a:t>		 </a:t>
            </a:r>
            <a:r>
              <a:rPr lang="en-US" spc="-300" dirty="0">
                <a:solidFill>
                  <a:srgbClr val="FFC000"/>
                </a:solidFill>
                <a:effectLst>
                  <a:outerShdw dist="50800" dir="8100000" algn="tr" rotWithShape="0">
                    <a:srgbClr val="002060"/>
                  </a:outerShdw>
                </a:effectLst>
                <a:latin typeface="Bahnschrift SemiBold" panose="020B0502040204020203" pitchFamily="34" charset="0"/>
              </a:rPr>
              <a:t>references</a:t>
            </a:r>
          </a:p>
        </p:txBody>
      </p:sp>
      <p:sp>
        <p:nvSpPr>
          <p:cNvPr id="15" name="Google Shape;29;p31">
            <a:extLst>
              <a:ext uri="{FF2B5EF4-FFF2-40B4-BE49-F238E27FC236}">
                <a16:creationId xmlns:a16="http://schemas.microsoft.com/office/drawing/2014/main" id="{8DE1B49A-DE74-91FA-2C55-7A926302AD4F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28649" y="4567296"/>
            <a:ext cx="8058152" cy="169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12896" lvl="0" indent="-21431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Wingdings" panose="05000000000000000000" pitchFamily="2" charset="2"/>
              <a:buChar char="§"/>
              <a:defRPr sz="1400" spc="0">
                <a:solidFill>
                  <a:schemeClr val="tx1"/>
                </a:solidFill>
                <a:effectLst/>
                <a:latin typeface="Bahnschrift 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defRPr>
            </a:lvl1pPr>
            <a:lvl2pPr marL="784384" lvl="1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>
                <a:solidFill>
                  <a:srgbClr val="FF6464"/>
                </a:solidFill>
              </a:defRPr>
            </a:lvl2pPr>
            <a:lvl3pPr marL="1122998" lvl="2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/>
            </a:lvl3pPr>
            <a:lvl4pPr marL="1457325" lvl="3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b="1"/>
            </a:lvl4pPr>
            <a:lvl5pPr marL="1800225" lvl="4" indent="-34290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Char char="§"/>
              <a:defRPr sz="2100" i="1">
                <a:solidFill>
                  <a:srgbClr val="C00000"/>
                </a:solidFill>
              </a:defRPr>
            </a:lvl5pPr>
            <a:lvl6pPr marL="1800225" lvl="5" indent="0" algn="l">
              <a:spcBef>
                <a:spcPts val="600"/>
              </a:spcBef>
              <a:spcAft>
                <a:spcPts val="600"/>
              </a:spcAft>
              <a:buClr>
                <a:srgbClr val="AF0E3F"/>
              </a:buClr>
              <a:buSzPct val="140000"/>
              <a:buFont typeface="Wingdings" panose="05000000000000000000" pitchFamily="2" charset="2"/>
              <a:buNone/>
              <a:defRPr sz="2100"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r>
              <a:rPr lang="en-PH" dirty="0"/>
              <a:t>Sample text</a:t>
            </a:r>
          </a:p>
        </p:txBody>
      </p:sp>
      <p:pic>
        <p:nvPicPr>
          <p:cNvPr id="3" name="Graphic 2" descr="Quill with solid fill">
            <a:extLst>
              <a:ext uri="{FF2B5EF4-FFF2-40B4-BE49-F238E27FC236}">
                <a16:creationId xmlns:a16="http://schemas.microsoft.com/office/drawing/2014/main" id="{B9FFA53B-2F18-9DF8-3F6A-763705EA4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48" y="108870"/>
            <a:ext cx="1216291" cy="1216291"/>
          </a:xfrm>
          <a:prstGeom prst="rect">
            <a:avLst/>
          </a:prstGeom>
          <a:effectLst>
            <a:outerShdw dist="38100" dir="8100000" algn="tr" rotWithShape="0">
              <a:srgbClr val="FFC000"/>
            </a:outerShdw>
          </a:effectLst>
        </p:spPr>
      </p:pic>
      <p:pic>
        <p:nvPicPr>
          <p:cNvPr id="5" name="Graphic 4" descr="Books on shelf with solid fill">
            <a:extLst>
              <a:ext uri="{FF2B5EF4-FFF2-40B4-BE49-F238E27FC236}">
                <a16:creationId xmlns:a16="http://schemas.microsoft.com/office/drawing/2014/main" id="{AB4532E4-388F-287E-4D9F-36F277E56A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48" y="3541783"/>
            <a:ext cx="1057912" cy="1057912"/>
          </a:xfrm>
          <a:prstGeom prst="rect">
            <a:avLst/>
          </a:prstGeom>
          <a:effectLst>
            <a:outerShdw dist="38100" dir="8100000" algn="tr" rotWithShape="0">
              <a:srgbClr val="002060"/>
            </a:outerShdw>
          </a:effectLst>
        </p:spPr>
      </p:pic>
      <p:pic>
        <p:nvPicPr>
          <p:cNvPr id="2" name="Graphic 1" descr="Planet earth and moon">
            <a:extLst>
              <a:ext uri="{FF2B5EF4-FFF2-40B4-BE49-F238E27FC236}">
                <a16:creationId xmlns:a16="http://schemas.microsoft.com/office/drawing/2014/main" id="{D2AAEF58-3392-E77E-B7C7-F27889A78C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0562" y="5975203"/>
            <a:ext cx="1035339" cy="10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7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 spc="0">
                <a:effectLst>
                  <a:outerShdw dist="38100" dir="8100000" algn="tr" rotWithShape="0">
                    <a:srgbClr val="467599"/>
                  </a:outerShdw>
                </a:effectLst>
                <a:latin typeface="Bahnschrift SemiBold Condense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ahnschrift SemiLight" panose="020B0502040204020203" pitchFamily="34" charset="0"/>
              </a:defRPr>
            </a:lvl1pPr>
            <a:lvl2pPr>
              <a:defRPr>
                <a:latin typeface="Bahnschrift SemiLight" panose="020B0502040204020203" pitchFamily="34" charset="0"/>
              </a:defRPr>
            </a:lvl2pPr>
            <a:lvl3pPr>
              <a:defRPr>
                <a:latin typeface="Bahnschrift SemiLight" panose="020B0502040204020203" pitchFamily="34" charset="0"/>
              </a:defRPr>
            </a:lvl3pPr>
            <a:lvl4pPr>
              <a:defRPr>
                <a:latin typeface="Bahnschrift SemiLight" panose="020B0502040204020203" pitchFamily="34" charset="0"/>
              </a:defRPr>
            </a:lvl4pPr>
            <a:lvl5pPr>
              <a:defRPr>
                <a:latin typeface="Bahnschrift Semi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 descr="Planet earth and moon">
            <a:extLst>
              <a:ext uri="{FF2B5EF4-FFF2-40B4-BE49-F238E27FC236}">
                <a16:creationId xmlns:a16="http://schemas.microsoft.com/office/drawing/2014/main" id="{D2D36B0F-BD7D-1F61-9387-72305D9C9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562" y="5975203"/>
            <a:ext cx="1035339" cy="10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4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80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01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1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20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n organic corner shape">
            <a:extLst>
              <a:ext uri="{FF2B5EF4-FFF2-40B4-BE49-F238E27FC236}">
                <a16:creationId xmlns:a16="http://schemas.microsoft.com/office/drawing/2014/main" id="{B7EA906F-3662-DC50-634F-A92E6C6BED0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 flipH="1">
            <a:off x="0" y="0"/>
            <a:ext cx="4572001" cy="4572001"/>
          </a:xfrm>
          <a:prstGeom prst="rect">
            <a:avLst/>
          </a:prstGeom>
        </p:spPr>
      </p:pic>
      <p:pic>
        <p:nvPicPr>
          <p:cNvPr id="9" name="Graphic 8" descr="An organic corner shape">
            <a:extLst>
              <a:ext uri="{FF2B5EF4-FFF2-40B4-BE49-F238E27FC236}">
                <a16:creationId xmlns:a16="http://schemas.microsoft.com/office/drawing/2014/main" id="{74B70A3F-820B-1E99-3381-9FE1147C1D1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6239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31216"/>
            <a:ext cx="7886700" cy="5045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49" y="6356351"/>
            <a:ext cx="68185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800" spc="300">
                <a:solidFill>
                  <a:srgbClr val="002060"/>
                </a:solidFill>
                <a:latin typeface="Bahnschrift Condensed" panose="020B0502040204020203" pitchFamily="34" charset="0"/>
              </a:defRPr>
            </a:lvl1pPr>
          </a:lstStyle>
          <a:p>
            <a:r>
              <a:rPr lang="en-US" dirty="0"/>
              <a:t>Physics 305 - Computational Imaging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8576" y="6356351"/>
            <a:ext cx="926773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800" b="1" i="0" spc="300">
                <a:ln w="1270">
                  <a:solidFill>
                    <a:schemeClr val="tx1"/>
                  </a:solidFill>
                </a:ln>
                <a:solidFill>
                  <a:srgbClr val="FFC000"/>
                </a:solidFill>
                <a:effectLst/>
                <a:latin typeface="Bahnschrift" panose="020B0502040204020203" pitchFamily="34" charset="0"/>
              </a:defRPr>
            </a:lvl1pPr>
          </a:lstStyle>
          <a:p>
            <a:fld id="{8262CFD8-7A98-47E6-A2CC-B17DDA24BA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 descr="A robot with a raised arm">
            <a:extLst>
              <a:ext uri="{FF2B5EF4-FFF2-40B4-BE49-F238E27FC236}">
                <a16:creationId xmlns:a16="http://schemas.microsoft.com/office/drawing/2014/main" id="{E0362193-FC52-20CC-55CF-DB70E75ECA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399660" y="4233645"/>
            <a:ext cx="3028482" cy="30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0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ln>
            <a:solidFill>
              <a:sysClr val="windowText" lastClr="000000"/>
            </a:solidFill>
          </a:ln>
          <a:solidFill>
            <a:srgbClr val="FFEE9E"/>
          </a:solidFill>
          <a:effectLst>
            <a:outerShdw dist="38100" dir="8100000" algn="tr" rotWithShape="0">
              <a:srgbClr val="002060"/>
            </a:outerShdw>
          </a:effectLst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FFC00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FFC00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FFC0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FFC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rgbClr val="FFC00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Bahnschrift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tynazimnyfruzynska.blogspot.com/2019/03/gambar-hd-lukisan.html" TargetMode="External"/><Relationship Id="rId2" Type="http://schemas.openxmlformats.org/officeDocument/2006/relationships/hyperlink" Target="https://www.hki.fitzmuseum.cam.ac.uk/projects/cracks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lprincipe.wixsite.com/reneprincipejr/post/image-segmentation" TargetMode="External"/><Relationship Id="rId4" Type="http://schemas.openxmlformats.org/officeDocument/2006/relationships/hyperlink" Target="https://barteezy.wordpress.com/2015/10/05/activity-7-image-segmentationo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rive.google.com/file/d/10yAmcNsyWs8dfkm6fHbPrnsFiF5YHBX9/view?usp=sharing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github.com/reneprincipejr/Physics-301/blob/main/01%20Color%20Segmentation/Activity%201%20-%20Color%20Segmenta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E850-6026-CA65-780B-7F590AB2C0C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85800" y="1122363"/>
            <a:ext cx="7772400" cy="2387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E78E9-2F63-B49B-3DE7-AE8969DDF59D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43000" y="3602038"/>
            <a:ext cx="6858000" cy="16557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38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CDE81E-E55A-033B-0020-8E7666C7F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D6168-E84D-4A35-2F93-3E5CC758B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714B8E-6FFA-5350-2044-DB9FF972F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2" y="3246438"/>
            <a:ext cx="7315200" cy="31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EDA9A70-074A-CEE2-2371-BC3F59ACC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422" y="136524"/>
            <a:ext cx="7315200" cy="31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08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C68A8D-FBEE-1FD7-255D-A2060632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AA30FC-8B67-DDA9-906A-94271070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FFT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53227-19A8-306A-FBFD-15F573070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4C67DF-9FD6-EEC9-B4DA-B8BEF492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4424"/>
            <a:ext cx="8229600" cy="398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80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8F3FEC-F9D7-21FB-7409-4969FA89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NSR Variation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7D4D04-FBCB-6053-D763-2D3D2C91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86742-1E91-880F-13BB-CFE59F84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12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C0FC1B4-C27C-63E5-C063-10D1F1FD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00" y="3301492"/>
            <a:ext cx="73152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2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A6A48-99D5-3938-06C9-2948F745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3C2D8-18D3-7800-6B03-BBCB9CC7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ABEA4-9853-E229-406B-03B03F5C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1867357-5651-AE5D-067B-1A7D6661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50086"/>
            <a:ext cx="8229600" cy="440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830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593-B92A-C88F-9F40-0B6DBDFA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Blur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38DC3-4F87-262F-A1B6-15C4AFF8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799FB-7440-CDA9-35F9-7131B539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BF7EEF-0C95-A38D-EE9B-97A52B10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138"/>
            <a:ext cx="9144000" cy="3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061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052F-E0DE-B551-6AD8-2CFA412E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Motion Blur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6AEACB-4BF9-07EA-8AAF-D7FD26135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53F0E-4CB8-A865-8B0B-09833BA4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9ECE9DA-0EDF-244A-E4CE-172D4055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9550"/>
            <a:ext cx="9144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43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2EE51F-11F2-BEDA-C712-CB8F54ACD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713BC-D34F-2469-0EC5-D044001C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59BA4E-8E06-83D0-E4C8-B2798D29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3602"/>
            <a:ext cx="7315200" cy="587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0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066F-CDBD-F60F-AF97-8C62A1D3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F965A-5CF0-1DFC-4D4E-E4E9BBD8F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FC3A-698B-CF5E-EB38-37A4FDB8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3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483B3-727B-6750-9ED6-B2F4881BD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98583" indent="457200">
              <a:spcBef>
                <a:spcPts val="0"/>
              </a:spcBef>
              <a:buNone/>
            </a:pPr>
            <a:r>
              <a:rPr lang="en-US" sz="1600" dirty="0"/>
              <a:t>My personal research background in image processing helped me a lot in doing this activity with ease. Some of the results presented in this report were recreations of what I did in my Applied Physics 186 – Color Segmentation report. I believe I was able to deliver a sufficient output and explained the nuances in the results using segmentation techniques. By showcasing practical applications in art and biomechanics, the strengths and limitations of the technique were generalized. I thoroughly enjoyed accomplishing this activity.</a:t>
            </a:r>
          </a:p>
          <a:p>
            <a:pPr marL="98583" indent="457200">
              <a:spcBef>
                <a:spcPts val="0"/>
              </a:spcBef>
              <a:buNone/>
            </a:pPr>
            <a:r>
              <a:rPr lang="en-US" sz="1600" dirty="0"/>
              <a:t>With that said, I’d give myself a score of </a:t>
            </a:r>
            <a:r>
              <a:rPr lang="en-US" sz="2400" dirty="0">
                <a:highlight>
                  <a:srgbClr val="FFEE9E"/>
                </a:highlight>
                <a:latin typeface="Bahnschrift SemiBold" panose="020B0502040204020203" pitchFamily="34" charset="0"/>
              </a:rPr>
              <a:t>100/100.</a:t>
            </a:r>
            <a:endParaRPr lang="en-US" sz="1600" dirty="0">
              <a:highlight>
                <a:srgbClr val="FFEE9E"/>
              </a:highlight>
              <a:latin typeface="Bahnschrift SemiBold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EA2E9-543C-5772-1879-751B1BAA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reflection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2F082-5F9E-BA92-CF27-85284CDAA0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FD54D-8B8D-B294-4630-7806F2DCBE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25DC06-CF2F-26E1-794C-D4FBA129141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[1] M. Soriano, Applied Physics 186 - Image Segmentation, (2019).</a:t>
            </a:r>
          </a:p>
          <a:p>
            <a:pPr>
              <a:lnSpc>
                <a:spcPct val="100000"/>
              </a:lnSpc>
            </a:pPr>
            <a:r>
              <a:rPr lang="en-US" dirty="0"/>
              <a:t>[2] M. Soriano, Physics 301 - Color Segmentation, (2022).</a:t>
            </a:r>
          </a:p>
          <a:p>
            <a:pPr>
              <a:lnSpc>
                <a:spcPct val="100000"/>
              </a:lnSpc>
            </a:pPr>
            <a:r>
              <a:rPr lang="en-US" dirty="0"/>
              <a:t>[3]</a:t>
            </a:r>
            <a:r>
              <a:rPr lang="en-US" sz="1400" dirty="0">
                <a:latin typeface="Bahnschrift Light" panose="020B0502040204020203" pitchFamily="34" charset="0"/>
              </a:rPr>
              <a:t> </a:t>
            </a:r>
            <a:r>
              <a:rPr lang="en-US" sz="1400" dirty="0">
                <a:latin typeface="Bahnschrift Light" panose="020B0502040204020203" pitchFamily="34" charset="0"/>
                <a:hlinkClick r:id="rId2"/>
              </a:rPr>
              <a:t>https://www.hki.fitzmuseum.cam.ac.uk/projects/cracks</a:t>
            </a:r>
            <a:endParaRPr lang="en-US" sz="1400" dirty="0">
              <a:latin typeface="Bahnschrift Light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[4] </a:t>
            </a:r>
            <a:r>
              <a:rPr lang="en-US" dirty="0">
                <a:hlinkClick r:id="rId3"/>
              </a:rPr>
              <a:t>https://ustynazimnyfruzynska.blogspot.com/2019/03/gambar-hd-lukisan.html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M. Bartolome, Activity #7 – Image Segmentation, (2015).            </a:t>
            </a:r>
            <a:r>
              <a:rPr lang="en-US" dirty="0">
                <a:hlinkClick r:id="rId4"/>
              </a:rPr>
              <a:t>https://barteezy.wordpress.com/2015/10/05/activity-7-image-segmentationo/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hlinkClick r:id="rId5"/>
              </a:rPr>
              <a:t>https://rlprincipe.wixsite.com/reneprincipejr/post/image-segmentation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16D3ED8-0133-6C9C-7B41-825E4BE71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98B02D-F7B1-CACE-01EA-155A5FE3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 objectives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8E345C-C9FD-F1F1-2FC0-9480CA05DB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0F427-5C8A-A64F-D76A-DA973EB93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FA7A2D-E3A0-16E0-8F06-7527D4D1905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result 1</a:t>
            </a:r>
          </a:p>
          <a:p>
            <a:r>
              <a:rPr lang="en-US" dirty="0"/>
              <a:t>result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15DFD5-C84D-66C4-45DB-A0C56112D46D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Physics-301/Activity 1 - Color </a:t>
            </a:r>
            <a:r>
              <a:rPr lang="en-US" dirty="0" err="1">
                <a:hlinkClick r:id="rId2"/>
              </a:rPr>
              <a:t>Segmentation.ipynb</a:t>
            </a:r>
            <a:r>
              <a:rPr lang="en-US" dirty="0">
                <a:hlinkClick r:id="rId2"/>
              </a:rPr>
              <a:t> at main · </a:t>
            </a:r>
            <a:r>
              <a:rPr lang="en-US" dirty="0" err="1">
                <a:hlinkClick r:id="rId2"/>
              </a:rPr>
              <a:t>reneprincipejr</a:t>
            </a:r>
            <a:r>
              <a:rPr lang="en-US" dirty="0">
                <a:hlinkClick r:id="rId2"/>
              </a:rPr>
              <a:t>/Physics-301 (github.com) </a:t>
            </a:r>
            <a:endParaRPr lang="en-US" dirty="0"/>
          </a:p>
          <a:p>
            <a:r>
              <a:rPr lang="en-US" dirty="0">
                <a:hlinkClick r:id="rId3"/>
              </a:rPr>
              <a:t>https://drive.google.com/file/d/10yAmcNsyWs8dfkm6fHbPrnsFiF5YHBX9/view?usp=sharing</a:t>
            </a:r>
            <a:r>
              <a:rPr lang="en-US" dirty="0"/>
              <a:t> </a:t>
            </a:r>
          </a:p>
        </p:txBody>
      </p:sp>
      <p:graphicFrame>
        <p:nvGraphicFramePr>
          <p:cNvPr id="7" name="Text Placeholder 1">
            <a:extLst>
              <a:ext uri="{FF2B5EF4-FFF2-40B4-BE49-F238E27FC236}">
                <a16:creationId xmlns:a16="http://schemas.microsoft.com/office/drawing/2014/main" id="{11698C16-426B-2986-7244-52D2AAFE6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190902"/>
              </p:ext>
            </p:extLst>
          </p:nvPr>
        </p:nvGraphicFramePr>
        <p:xfrm>
          <a:off x="628649" y="707306"/>
          <a:ext cx="8058151" cy="2137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524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9A845E8-B9E4-6195-2D41-BB53725A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C556C4-F77C-7E17-DA3C-41BD1D92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7BEF5-D2DE-7159-FF3F-BC4393F71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Deblurring a photo works like magic but it in fact involves a lot of physics. Shown below is an image deconvolution technique that exploits a known smearing effect or mathematically known as the  point spread function (PSF). The original image appears blurry, as if it is smeared in all directions. Hence, a gaussian distribution function can be deciphered as the blurred photo’s PSF. Upon implementing deconvolution in the </a:t>
            </a:r>
            <a:r>
              <a:rPr lang="en-US" sz="1800" dirty="0" err="1"/>
              <a:t>fourier</a:t>
            </a:r>
            <a:r>
              <a:rPr lang="en-US" sz="1800" dirty="0"/>
              <a:t> space, the image reconstructed is much clearer and sharper. Deblurring using deconvolution can be used to improve the low-quality of images, with practical applications to identify a person’s face or letterings from license plates.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F0428-1DF8-4672-1EA5-29FADF300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2E2B20-6FFB-90D4-C934-AFB3C227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28" y="3890963"/>
            <a:ext cx="69816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62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5E6FB0-B8DE-CD49-02C9-2FD0D483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92CE38-FCCC-1232-94FC-CE7F3161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Super-Resolution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076FB4-6007-5D52-D0DF-9C0F506873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As mentioned, a captured image is a combination of the original image or object, f(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), a PSF that causes smearing h(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and noise n(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given by</a:t>
                </a:r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:pPr marL="0" indent="0">
                  <a:buNone/>
                </a:pPr>
                <a:r>
                  <a:rPr lang="en-US" sz="1800" dirty="0"/>
                  <a:t>	where (</a:t>
                </a:r>
                <a:r>
                  <a:rPr lang="en-US" sz="1800" dirty="0" err="1"/>
                  <a:t>x,y</a:t>
                </a:r>
                <a:r>
                  <a:rPr lang="en-US" sz="1800" dirty="0"/>
                  <a:t>) refers to the coordinates in real-space. In </a:t>
                </a:r>
                <a:r>
                  <a:rPr lang="en-US" sz="1800" dirty="0" err="1"/>
                  <a:t>fourier</a:t>
                </a:r>
                <a:r>
                  <a:rPr lang="en-US" sz="1800" dirty="0"/>
                  <a:t> space, the coordinates represents the frequencies (</a:t>
                </a:r>
                <a:r>
                  <a:rPr lang="en-US" sz="1800" dirty="0" err="1"/>
                  <a:t>u,v</a:t>
                </a:r>
                <a:r>
                  <a:rPr lang="en-US" sz="1800" dirty="0"/>
                  <a:t>), hence,</a:t>
                </a:r>
              </a:p>
              <a:p>
                <a:pPr marL="0" indent="0" algn="ctr">
                  <a:buNone/>
                </a:pPr>
                <a:r>
                  <a:rPr lang="en-US" sz="1800" b="0" dirty="0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. </a:t>
                </a:r>
              </a:p>
              <a:p>
                <a:pPr marL="0" indent="0">
                  <a:buNone/>
                </a:pPr>
                <a:r>
                  <a:rPr lang="en-US" sz="1800" dirty="0"/>
                  <a:t>To recover the F(</a:t>
                </a:r>
                <a:r>
                  <a:rPr lang="en-US" sz="1800" dirty="0" err="1"/>
                  <a:t>u,v</a:t>
                </a:r>
                <a:r>
                  <a:rPr lang="en-US" sz="1800" dirty="0"/>
                  <a:t>), wiener filtering allows estimation by minimizing the mean square error, and the solution becomes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lit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800" dirty="0"/>
                  <a:t>, </a:t>
                </a:r>
              </a:p>
              <a:p>
                <a:pPr marL="0" indent="0">
                  <a:buNone/>
                </a:pPr>
                <a:r>
                  <a:rPr lang="en-US" sz="1800" dirty="0"/>
                  <a:t>where K is the noise to signal ration(NSR). The ideally pristine original image can then be recovered by taking the inverse </a:t>
                </a:r>
                <a:r>
                  <a:rPr lang="en-US" sz="1800" dirty="0" err="1"/>
                  <a:t>fourier</a:t>
                </a:r>
                <a:r>
                  <a:rPr lang="en-US" sz="1800" dirty="0"/>
                  <a:t> transform of F(</a:t>
                </a:r>
                <a:r>
                  <a:rPr lang="en-US" sz="1800" dirty="0" err="1"/>
                  <a:t>u,v</a:t>
                </a:r>
                <a:r>
                  <a:rPr lang="en-US" sz="1800" dirty="0"/>
                  <a:t>).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9076FB4-6007-5D52-D0DF-9C0F506873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43" t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85DB8-A4E5-90E2-537F-8EF98DF62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1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5E83E6-2E38-A8B7-5C0D-440BB557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21A716-62E0-34DF-E2B6-D80EE535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0DD98C-81AE-784B-79D3-2CDBD03C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this activity, blurring kernels of varying orientation and extent were applied as well as increasing degrees of NSR were applied synthetically to a test image. Reconstruction of the original image was carried out using </a:t>
            </a:r>
            <a:r>
              <a:rPr lang="en-US" sz="2000" dirty="0" err="1"/>
              <a:t>skimage.restoration</a:t>
            </a:r>
            <a:r>
              <a:rPr lang="en-US" sz="2000" dirty="0"/>
              <a:t> and </a:t>
            </a:r>
            <a:r>
              <a:rPr lang="en-US" sz="2000" dirty="0" err="1"/>
              <a:t>fourier</a:t>
            </a:r>
            <a:r>
              <a:rPr lang="en-US" sz="2000" dirty="0"/>
              <a:t> deconvolution on Python. The reconstruction accuracy given the blurring parameters was quantified using Structure </a:t>
            </a:r>
            <a:r>
              <a:rPr lang="en-US" sz="2000" dirty="0" err="1"/>
              <a:t>Simimilarity</a:t>
            </a:r>
            <a:r>
              <a:rPr lang="en-US" sz="2000" dirty="0"/>
              <a:t> Index (SSIM). In the end, a moving car’s blurring parameters such as motion direction and pixel extent were estimated in an attempt to super resolve its quality and decipher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8969E-D975-AB7F-382A-60AC339C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0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A788BD-481A-810C-5527-75687E0F9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37B237-7507-B2B1-50A3-7BB04782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kernel blurring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33719-42F6-1DC3-FFA0-39EB08A75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26EB5-5E52-B842-5503-359BD262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A5B836-03CB-CDEE-4414-0EE59CF7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31346"/>
            <a:ext cx="7315200" cy="245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14CFD46-E93A-8CFB-F8A0-4266A61D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2899"/>
            <a:ext cx="7315200" cy="242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142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5BF107-69D7-3E37-3BF0-776E4639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5798AB-2E32-86A3-C2D4-62DA8422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Weiner Restoration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59C9B2-1170-BB8A-1679-DF51EFA6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Upon applying the synthetic blur, the image is restored through Weiner estimation technique. As observed,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0FEF-F6A8-0DDC-5D10-FE2D1B0A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A316467-E915-1406-27B7-9F3BF026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8229600" cy="272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59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D05947-49A3-AAC9-64A7-E347EEB5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F287-2FED-EE21-6C29-A175041D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847D09-425D-F9A4-3EEE-26A04EBA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5731"/>
            <a:ext cx="7315200" cy="31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1BF69F3-0B57-1244-EB37-43824A61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41041"/>
            <a:ext cx="7315200" cy="311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488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378DF1-B5C7-5894-6B44-23416E0F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305 - Computational Imaging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8C2FE2-5A65-FBCD-F8FC-E0D6DA88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Weiner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65FF4-8225-A057-9B3C-1EFB7E8D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2CFD8-7A98-47E6-A2CC-B17DDA24BA0E}" type="slidenum">
              <a:rPr lang="en-US" smtClean="0"/>
              <a:t>9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F8EDF1-7FA5-319A-434C-EF2EED9A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2492"/>
            <a:ext cx="8229600" cy="402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7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2679</TotalTime>
  <Words>904</Words>
  <Application>Microsoft Macintosh PowerPoint</Application>
  <PresentationFormat>On-screen Show (4:3)</PresentationFormat>
  <Paragraphs>77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Bahnschrift</vt:lpstr>
      <vt:lpstr>Bahnschrift Condensed</vt:lpstr>
      <vt:lpstr>Bahnschrift Light</vt:lpstr>
      <vt:lpstr>Bahnschrift SemiBold</vt:lpstr>
      <vt:lpstr>Bahnschrift SemiBold Condensed</vt:lpstr>
      <vt:lpstr>Bahnschrift SemiCondensed</vt:lpstr>
      <vt:lpstr>Bahnschrift SemiLight</vt:lpstr>
      <vt:lpstr>Calibri</vt:lpstr>
      <vt:lpstr>Cambria Math</vt:lpstr>
      <vt:lpstr>Wingdings</vt:lpstr>
      <vt:lpstr>Office Theme</vt:lpstr>
      <vt:lpstr> </vt:lpstr>
      <vt:lpstr>  objectives</vt:lpstr>
      <vt:lpstr>Background</vt:lpstr>
      <vt:lpstr>Super-Resolution</vt:lpstr>
      <vt:lpstr>Method</vt:lpstr>
      <vt:lpstr>Synthetic kernel blurring</vt:lpstr>
      <vt:lpstr>Weiner Restoration</vt:lpstr>
      <vt:lpstr>PowerPoint Presentation</vt:lpstr>
      <vt:lpstr>Results - Weiner</vt:lpstr>
      <vt:lpstr>PowerPoint Presentation</vt:lpstr>
      <vt:lpstr>Results - FFT</vt:lpstr>
      <vt:lpstr>NSR Variation</vt:lpstr>
      <vt:lpstr>PowerPoint Presentation</vt:lpstr>
      <vt:lpstr>Gaussian Blur</vt:lpstr>
      <vt:lpstr>Angular Motion Blur</vt:lpstr>
      <vt:lpstr>PowerPoint Presentation</vt:lpstr>
      <vt:lpstr>Experimental Results</vt:lpstr>
      <vt:lpstr>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21</cp:revision>
  <cp:lastPrinted>2022-06-06T16:25:46Z</cp:lastPrinted>
  <dcterms:created xsi:type="dcterms:W3CDTF">2022-05-28T03:01:51Z</dcterms:created>
  <dcterms:modified xsi:type="dcterms:W3CDTF">2023-07-03T07:51:02Z</dcterms:modified>
</cp:coreProperties>
</file>